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6" r:id="rId18"/>
    <p:sldId id="265" r:id="rId19"/>
    <p:sldId id="275" r:id="rId20"/>
    <p:sldId id="262" r:id="rId21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90"/>
  </p:normalViewPr>
  <p:slideViewPr>
    <p:cSldViewPr snapToGrid="0">
      <p:cViewPr>
        <p:scale>
          <a:sx n="80" d="100"/>
          <a:sy n="80" d="100"/>
        </p:scale>
        <p:origin x="6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30CC-FE46-827D-6F83-11853DE80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D743A-921D-0F00-BE46-4AFD8AEFB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8D207-87F5-5E9A-8F64-FF42D8AD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12052-8946-474F-E41F-4A16BE70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24D3A-A4A6-187D-AEC7-A482D94C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670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C8A9-DEE6-B939-4BE5-85982768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998D9-8C0F-087D-AD8A-99498A7C6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4D0BF-0C9C-B3A4-53A4-464E8EFF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3DD16-E013-C934-9F8F-FEEBC5B0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49C17-E5F8-2874-9480-54ABC7D7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3055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40636-F87B-31FB-10CC-B9D2E19E7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51BFA-4D9C-BE75-CCB3-077946DA6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0F754-8EE2-E21E-06A2-2CF8812A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E1F90-CBED-1977-3BEA-EE13AF7F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E06C-B81D-2EBE-5499-8FAFF8B4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65905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BC3C-18BC-3CCC-D8F0-FCD7733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D1C5A-D87C-E2E1-0A26-3BDB69429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CB0CB-F983-4210-1A03-885E02BE9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FC8A5-39D7-97B4-30DF-0E0FCAE3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72F75-95B1-C2BF-EC15-D1D340E9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188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C872-F700-06C0-0233-1F7638D37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23FB6-512A-95F4-1EC2-4C18399B7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4DFC5-7D3B-2C45-3CF2-3D4C5A21A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36B6A-8C68-5B46-7BA0-FED208F1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0D44F-DF73-0F3B-E639-110C2B03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5495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5086-F1AB-8594-660E-752021C2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115B-C674-ECA8-9100-5D9770812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97069-C819-6F36-DE32-59689C7F9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1DD37-366B-1059-2681-66005B0B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096B-21C2-8A55-CAD3-1DACAC2D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50175-B0E0-7B4E-5B54-885BE317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486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BD9A-89BC-BA53-577F-526E70B2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F2536-8848-A3A6-EB43-4202F7824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AEB87-A0AF-1969-7B6D-A4DA03462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5ADDA-085B-91A3-B8FB-EF5B2D7DE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1A7437-E9EB-87AE-5C65-1AE438535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44727-2083-DA67-9ECD-39F30D79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4AA98-5B9C-0E99-5C5A-79000653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4733B-8ED7-4964-0A61-881093D6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4147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FC11-708B-23AA-442D-92D4F480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32469-6517-071B-6C58-4951BD55C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FFD77-ECF5-5D10-21AA-6C09C3B9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F4B3E-F08A-E43A-03C0-D563AD64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7995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7B8E3-FEDC-53EF-9DB9-762DF38A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E8C1D-103D-BE72-7D42-0CBC4DA8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7D420-17C8-FDA3-837E-273C12C5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6541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76C4-F969-59E4-B657-996E5A55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A81E-85D2-A8D9-3FB4-7CDDA7DF8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2ECA0-483F-E46E-B3BE-61A90D135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59E17-2553-AE90-855E-CAD58DF6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91A3C-048C-2E1A-1CCC-10F92F385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189FE-A0EA-29DF-D852-82E7F91B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5135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DEB2-4CCC-DBED-81EE-3A6D84D2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E3281-6344-A575-BFC1-AA81D5D5F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84228-1FB7-1EC6-B385-92A2CA518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EEF1-BFC5-4932-6658-90465737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C81C1-A416-96AF-F599-65A2FF3B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F09CA-4F3B-2714-D305-1C432349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6893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C5E163-294F-72A4-956B-149291A1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10D70-F795-2EF5-4655-47BA145A6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A31C6-7A57-F171-6622-8392CCD1C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6D7A0-EEF9-2348-9AE3-5B9B9824E33E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FE64-341E-7E9D-BD4C-7E331B20E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B47C-110A-C401-7ADC-984DCE6E2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8047A-C61C-B549-8A62-F7E50C6973C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8769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0.emf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0.em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0.emf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0.emf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0.emf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emf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0.emf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2.em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4.emf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33.emf"/><Relationship Id="rId5" Type="http://schemas.openxmlformats.org/officeDocument/2006/relationships/tags" Target="../tags/tag22.xml"/><Relationship Id="rId10" Type="http://schemas.openxmlformats.org/officeDocument/2006/relationships/image" Target="../media/image32.emf"/><Relationship Id="rId4" Type="http://schemas.openxmlformats.org/officeDocument/2006/relationships/tags" Target="../tags/tag21.xml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emf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3.emf"/><Relationship Id="rId5" Type="http://schemas.openxmlformats.org/officeDocument/2006/relationships/tags" Target="../tags/tag6.xml"/><Relationship Id="rId10" Type="http://schemas.openxmlformats.org/officeDocument/2006/relationships/image" Target="../media/image12.emf"/><Relationship Id="rId4" Type="http://schemas.openxmlformats.org/officeDocument/2006/relationships/tags" Target="../tags/tag5.xml"/><Relationship Id="rId9" Type="http://schemas.openxmlformats.org/officeDocument/2006/relationships/image" Target="../media/image11.emf"/><Relationship Id="rId1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DE52-5DCA-E429-10DD-653B764BB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Trasformazione delle tensioni e cerchi di Mohr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F483-9C1E-303B-711D-66FFED4C4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8996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329BFC8-861E-1D3E-098F-D8AFEDC95F71}"/>
              </a:ext>
            </a:extLst>
          </p:cNvPr>
          <p:cNvGrpSpPr/>
          <p:nvPr/>
        </p:nvGrpSpPr>
        <p:grpSpPr>
          <a:xfrm>
            <a:off x="0" y="1224839"/>
            <a:ext cx="7716252" cy="4408321"/>
            <a:chOff x="978568" y="596816"/>
            <a:chExt cx="9260515" cy="5803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9D8918-B241-3ED0-C6CD-ADA48B4BA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4158" y="596816"/>
              <a:ext cx="7772400" cy="527120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CDB96C-A5AA-9C6C-157B-FF81E65E7853}"/>
                </a:ext>
              </a:extLst>
            </p:cNvPr>
            <p:cNvCxnSpPr/>
            <p:nvPr/>
          </p:nvCxnSpPr>
          <p:spPr>
            <a:xfrm flipH="1">
              <a:off x="978568" y="4764505"/>
              <a:ext cx="926051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FF56D9-A5D4-837F-5DD4-2020EAF4A902}"/>
                </a:ext>
              </a:extLst>
            </p:cNvPr>
            <p:cNvCxnSpPr>
              <a:cxnSpLocks/>
            </p:cNvCxnSpPr>
            <p:nvPr/>
          </p:nvCxnSpPr>
          <p:spPr>
            <a:xfrm>
              <a:off x="4403558" y="596816"/>
              <a:ext cx="0" cy="58039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8166820">
            <a:off x="8381021" y="3985924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128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329BFC8-861E-1D3E-098F-D8AFEDC95F71}"/>
              </a:ext>
            </a:extLst>
          </p:cNvPr>
          <p:cNvGrpSpPr/>
          <p:nvPr/>
        </p:nvGrpSpPr>
        <p:grpSpPr>
          <a:xfrm>
            <a:off x="0" y="1224839"/>
            <a:ext cx="7716252" cy="4408321"/>
            <a:chOff x="978568" y="596816"/>
            <a:chExt cx="9260515" cy="5803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9D8918-B241-3ED0-C6CD-ADA48B4BA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4158" y="596816"/>
              <a:ext cx="7772400" cy="527120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CDB96C-A5AA-9C6C-157B-FF81E65E7853}"/>
                </a:ext>
              </a:extLst>
            </p:cNvPr>
            <p:cNvCxnSpPr/>
            <p:nvPr/>
          </p:nvCxnSpPr>
          <p:spPr>
            <a:xfrm flipH="1">
              <a:off x="978568" y="4764505"/>
              <a:ext cx="926051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FF56D9-A5D4-837F-5DD4-2020EAF4A902}"/>
                </a:ext>
              </a:extLst>
            </p:cNvPr>
            <p:cNvCxnSpPr>
              <a:cxnSpLocks/>
            </p:cNvCxnSpPr>
            <p:nvPr/>
          </p:nvCxnSpPr>
          <p:spPr>
            <a:xfrm>
              <a:off x="4403558" y="596816"/>
              <a:ext cx="0" cy="58039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8166820">
            <a:off x="8381021" y="3985924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 title="IguanaTex Bitmap Display">
            <a:extLst>
              <a:ext uri="{FF2B5EF4-FFF2-40B4-BE49-F238E27FC236}">
                <a16:creationId xmlns:a16="http://schemas.microsoft.com/office/drawing/2014/main" id="{C2C5347E-DD98-4F02-B03B-E2DBB78829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99300" y="4554601"/>
            <a:ext cx="321986" cy="375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98BFED-3219-1C56-EFCC-092049B8D100}"/>
              </a:ext>
            </a:extLst>
          </p:cNvPr>
          <p:cNvSpPr/>
          <p:nvPr/>
        </p:nvSpPr>
        <p:spPr>
          <a:xfrm>
            <a:off x="2805720" y="4334191"/>
            <a:ext cx="128337" cy="112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5568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329BFC8-861E-1D3E-098F-D8AFEDC95F71}"/>
              </a:ext>
            </a:extLst>
          </p:cNvPr>
          <p:cNvGrpSpPr/>
          <p:nvPr/>
        </p:nvGrpSpPr>
        <p:grpSpPr>
          <a:xfrm>
            <a:off x="0" y="1224839"/>
            <a:ext cx="7716252" cy="4408321"/>
            <a:chOff x="978568" y="596816"/>
            <a:chExt cx="9260515" cy="5803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9D8918-B241-3ED0-C6CD-ADA48B4BA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5653" y="596816"/>
              <a:ext cx="7772400" cy="527120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CDB96C-A5AA-9C6C-157B-FF81E65E7853}"/>
                </a:ext>
              </a:extLst>
            </p:cNvPr>
            <p:cNvCxnSpPr/>
            <p:nvPr/>
          </p:nvCxnSpPr>
          <p:spPr>
            <a:xfrm flipH="1">
              <a:off x="978568" y="4764505"/>
              <a:ext cx="926051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FF56D9-A5D4-837F-5DD4-2020EAF4A9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6548" y="596816"/>
              <a:ext cx="0" cy="58039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8166820">
            <a:off x="8381021" y="3985924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 title="IguanaTex Bitmap Display">
            <a:extLst>
              <a:ext uri="{FF2B5EF4-FFF2-40B4-BE49-F238E27FC236}">
                <a16:creationId xmlns:a16="http://schemas.microsoft.com/office/drawing/2014/main" id="{C2C5347E-DD98-4F02-B03B-E2DBB78829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99300" y="4554601"/>
            <a:ext cx="321986" cy="375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98BFED-3219-1C56-EFCC-092049B8D100}"/>
              </a:ext>
            </a:extLst>
          </p:cNvPr>
          <p:cNvSpPr/>
          <p:nvPr/>
        </p:nvSpPr>
        <p:spPr>
          <a:xfrm>
            <a:off x="2725510" y="4334191"/>
            <a:ext cx="128337" cy="112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925A5D-0191-B6A6-A3B7-F7528FA62166}"/>
              </a:ext>
            </a:extLst>
          </p:cNvPr>
          <p:cNvSpPr/>
          <p:nvPr/>
        </p:nvSpPr>
        <p:spPr>
          <a:xfrm>
            <a:off x="2210183" y="1660647"/>
            <a:ext cx="3000963" cy="3067874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7322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329BFC8-861E-1D3E-098F-D8AFEDC95F71}"/>
              </a:ext>
            </a:extLst>
          </p:cNvPr>
          <p:cNvGrpSpPr/>
          <p:nvPr/>
        </p:nvGrpSpPr>
        <p:grpSpPr>
          <a:xfrm>
            <a:off x="0" y="1224839"/>
            <a:ext cx="7716252" cy="4408321"/>
            <a:chOff x="978568" y="596816"/>
            <a:chExt cx="9260515" cy="5803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9D8918-B241-3ED0-C6CD-ADA48B4BA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5653" y="596816"/>
              <a:ext cx="7772400" cy="527120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CDB96C-A5AA-9C6C-157B-FF81E65E7853}"/>
                </a:ext>
              </a:extLst>
            </p:cNvPr>
            <p:cNvCxnSpPr/>
            <p:nvPr/>
          </p:nvCxnSpPr>
          <p:spPr>
            <a:xfrm flipH="1">
              <a:off x="978568" y="4764505"/>
              <a:ext cx="926051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FF56D9-A5D4-837F-5DD4-2020EAF4A9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6548" y="596816"/>
              <a:ext cx="0" cy="58039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A57A5E-0C1F-E89A-E0FC-D7EAE8EA51A5}"/>
              </a:ext>
            </a:extLst>
          </p:cNvPr>
          <p:cNvGrpSpPr/>
          <p:nvPr/>
        </p:nvGrpSpPr>
        <p:grpSpPr>
          <a:xfrm rot="19636039">
            <a:off x="8884395" y="3929521"/>
            <a:ext cx="2465459" cy="2091217"/>
            <a:chOff x="8979568" y="3658070"/>
            <a:chExt cx="2465459" cy="20912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7ED8E-DC98-21CC-052E-833CB214689E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36F0F1-73AB-D6DA-0B4A-DDDC0A462884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33701A-B76E-46B2-FDA8-49BEC35F90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 title="IguanaTex Bitmap Display">
            <a:extLst>
              <a:ext uri="{FF2B5EF4-FFF2-40B4-BE49-F238E27FC236}">
                <a16:creationId xmlns:a16="http://schemas.microsoft.com/office/drawing/2014/main" id="{C2C5347E-DD98-4F02-B03B-E2DBB78829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99300" y="4554601"/>
            <a:ext cx="321986" cy="375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98BFED-3219-1C56-EFCC-092049B8D100}"/>
              </a:ext>
            </a:extLst>
          </p:cNvPr>
          <p:cNvSpPr/>
          <p:nvPr/>
        </p:nvSpPr>
        <p:spPr>
          <a:xfrm>
            <a:off x="2725510" y="4334191"/>
            <a:ext cx="128337" cy="112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925A5D-0191-B6A6-A3B7-F7528FA62166}"/>
              </a:ext>
            </a:extLst>
          </p:cNvPr>
          <p:cNvSpPr/>
          <p:nvPr/>
        </p:nvSpPr>
        <p:spPr>
          <a:xfrm>
            <a:off x="2210183" y="1660647"/>
            <a:ext cx="3000963" cy="3067874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8706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329BFC8-861E-1D3E-098F-D8AFEDC95F71}"/>
              </a:ext>
            </a:extLst>
          </p:cNvPr>
          <p:cNvGrpSpPr/>
          <p:nvPr/>
        </p:nvGrpSpPr>
        <p:grpSpPr>
          <a:xfrm>
            <a:off x="0" y="1224839"/>
            <a:ext cx="7716252" cy="4408321"/>
            <a:chOff x="978568" y="596816"/>
            <a:chExt cx="9260515" cy="5803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9D8918-B241-3ED0-C6CD-ADA48B4BA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5653" y="596816"/>
              <a:ext cx="7772400" cy="527120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CDB96C-A5AA-9C6C-157B-FF81E65E7853}"/>
                </a:ext>
              </a:extLst>
            </p:cNvPr>
            <p:cNvCxnSpPr/>
            <p:nvPr/>
          </p:nvCxnSpPr>
          <p:spPr>
            <a:xfrm flipH="1">
              <a:off x="978568" y="4764505"/>
              <a:ext cx="926051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FF56D9-A5D4-837F-5DD4-2020EAF4A9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6548" y="596816"/>
              <a:ext cx="0" cy="58039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pic>
        <p:nvPicPr>
          <p:cNvPr id="3" name="Picture 2" descr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 title="IguanaTex Bitmap Display">
            <a:extLst>
              <a:ext uri="{FF2B5EF4-FFF2-40B4-BE49-F238E27FC236}">
                <a16:creationId xmlns:a16="http://schemas.microsoft.com/office/drawing/2014/main" id="{C2C5347E-DD98-4F02-B03B-E2DBB78829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99300" y="4554601"/>
            <a:ext cx="321986" cy="375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98BFED-3219-1C56-EFCC-092049B8D100}"/>
              </a:ext>
            </a:extLst>
          </p:cNvPr>
          <p:cNvSpPr/>
          <p:nvPr/>
        </p:nvSpPr>
        <p:spPr>
          <a:xfrm>
            <a:off x="2725510" y="4334191"/>
            <a:ext cx="128337" cy="112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925A5D-0191-B6A6-A3B7-F7528FA62166}"/>
              </a:ext>
            </a:extLst>
          </p:cNvPr>
          <p:cNvSpPr/>
          <p:nvPr/>
        </p:nvSpPr>
        <p:spPr>
          <a:xfrm>
            <a:off x="2210183" y="1660647"/>
            <a:ext cx="3000963" cy="3067874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4A6333-6727-F698-02EC-71810B73DDF9}"/>
              </a:ext>
            </a:extLst>
          </p:cNvPr>
          <p:cNvGrpSpPr/>
          <p:nvPr/>
        </p:nvGrpSpPr>
        <p:grpSpPr>
          <a:xfrm rot="19110117">
            <a:off x="7106971" y="4512359"/>
            <a:ext cx="5366807" cy="2241602"/>
            <a:chOff x="6352674" y="3985924"/>
            <a:chExt cx="5366807" cy="22416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BA57A5E-0C1F-E89A-E0FC-D7EAE8EA51A5}"/>
                </a:ext>
              </a:extLst>
            </p:cNvPr>
            <p:cNvGrpSpPr/>
            <p:nvPr/>
          </p:nvGrpSpPr>
          <p:grpSpPr>
            <a:xfrm rot="648066">
              <a:off x="8381021" y="3985924"/>
              <a:ext cx="2465459" cy="2091217"/>
              <a:chOff x="8979568" y="3658070"/>
              <a:chExt cx="2465459" cy="209121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77ED8E-DC98-21CC-052E-833CB214689E}"/>
                  </a:ext>
                </a:extLst>
              </p:cNvPr>
              <p:cNvSpPr/>
              <p:nvPr/>
            </p:nvSpPr>
            <p:spPr>
              <a:xfrm rot="19642116">
                <a:off x="8979568" y="4112992"/>
                <a:ext cx="1588168" cy="163629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36F0F1-73AB-D6DA-0B4A-DDDC0A462884}"/>
                  </a:ext>
                </a:extLst>
              </p:cNvPr>
              <p:cNvCxnSpPr>
                <a:cxnSpLocks/>
              </p:cNvCxnSpPr>
              <p:nvPr/>
            </p:nvCxnSpPr>
            <p:spPr>
              <a:xfrm rot="19706504" flipV="1">
                <a:off x="10580986" y="4148743"/>
                <a:ext cx="864041" cy="1172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033701A-B76E-46B2-FDA8-49BEC35F90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90747" y="3658070"/>
                <a:ext cx="457200" cy="71387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363C5D-745C-8AFA-F992-784F7D8FC3B6}"/>
                </a:ext>
              </a:extLst>
            </p:cNvPr>
            <p:cNvCxnSpPr/>
            <p:nvPr/>
          </p:nvCxnSpPr>
          <p:spPr>
            <a:xfrm flipV="1">
              <a:off x="6352674" y="4170947"/>
              <a:ext cx="5366807" cy="205657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127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329BFC8-861E-1D3E-098F-D8AFEDC95F71}"/>
              </a:ext>
            </a:extLst>
          </p:cNvPr>
          <p:cNvGrpSpPr/>
          <p:nvPr/>
        </p:nvGrpSpPr>
        <p:grpSpPr>
          <a:xfrm>
            <a:off x="0" y="1224839"/>
            <a:ext cx="7716252" cy="4408321"/>
            <a:chOff x="978568" y="596816"/>
            <a:chExt cx="9260515" cy="5803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9D8918-B241-3ED0-C6CD-ADA48B4BA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5653" y="596816"/>
              <a:ext cx="7772400" cy="527120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CDB96C-A5AA-9C6C-157B-FF81E65E7853}"/>
                </a:ext>
              </a:extLst>
            </p:cNvPr>
            <p:cNvCxnSpPr/>
            <p:nvPr/>
          </p:nvCxnSpPr>
          <p:spPr>
            <a:xfrm flipH="1">
              <a:off x="978568" y="4764505"/>
              <a:ext cx="926051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FF56D9-A5D4-837F-5DD4-2020EAF4A9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6548" y="596816"/>
              <a:ext cx="0" cy="58039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pic>
        <p:nvPicPr>
          <p:cNvPr id="3" name="Picture 2" descr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 title="IguanaTex Bitmap Display">
            <a:extLst>
              <a:ext uri="{FF2B5EF4-FFF2-40B4-BE49-F238E27FC236}">
                <a16:creationId xmlns:a16="http://schemas.microsoft.com/office/drawing/2014/main" id="{C2C5347E-DD98-4F02-B03B-E2DBB78829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99300" y="4554601"/>
            <a:ext cx="321986" cy="375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98BFED-3219-1C56-EFCC-092049B8D100}"/>
              </a:ext>
            </a:extLst>
          </p:cNvPr>
          <p:cNvSpPr/>
          <p:nvPr/>
        </p:nvSpPr>
        <p:spPr>
          <a:xfrm>
            <a:off x="2725510" y="4334191"/>
            <a:ext cx="128337" cy="112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925A5D-0191-B6A6-A3B7-F7528FA62166}"/>
              </a:ext>
            </a:extLst>
          </p:cNvPr>
          <p:cNvSpPr/>
          <p:nvPr/>
        </p:nvSpPr>
        <p:spPr>
          <a:xfrm>
            <a:off x="2210183" y="1660647"/>
            <a:ext cx="3000963" cy="3067874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B5C600-CB6D-A464-DFB1-5BB9FF964D27}"/>
              </a:ext>
            </a:extLst>
          </p:cNvPr>
          <p:cNvGrpSpPr/>
          <p:nvPr/>
        </p:nvGrpSpPr>
        <p:grpSpPr>
          <a:xfrm rot="19758183">
            <a:off x="8940487" y="4148471"/>
            <a:ext cx="2465459" cy="2091217"/>
            <a:chOff x="8979568" y="3658070"/>
            <a:chExt cx="2465459" cy="209121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A66B7D-8E63-06C9-AA76-B5B650162129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371653-0B4A-0653-2715-A3E8FECC0478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05C859-D42F-F928-01C1-0FF7AACB0A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029228-406A-8F8D-B24B-E25369327A9F}"/>
              </a:ext>
            </a:extLst>
          </p:cNvPr>
          <p:cNvCxnSpPr/>
          <p:nvPr/>
        </p:nvCxnSpPr>
        <p:spPr>
          <a:xfrm rot="19110117" flipV="1">
            <a:off x="938470" y="1794298"/>
            <a:ext cx="5366807" cy="20565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06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329BFC8-861E-1D3E-098F-D8AFEDC95F71}"/>
              </a:ext>
            </a:extLst>
          </p:cNvPr>
          <p:cNvGrpSpPr/>
          <p:nvPr/>
        </p:nvGrpSpPr>
        <p:grpSpPr>
          <a:xfrm>
            <a:off x="0" y="1224839"/>
            <a:ext cx="7716252" cy="4408321"/>
            <a:chOff x="978568" y="596816"/>
            <a:chExt cx="9260515" cy="5803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9D8918-B241-3ED0-C6CD-ADA48B4BA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5653" y="596816"/>
              <a:ext cx="7772400" cy="527120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CDB96C-A5AA-9C6C-157B-FF81E65E7853}"/>
                </a:ext>
              </a:extLst>
            </p:cNvPr>
            <p:cNvCxnSpPr/>
            <p:nvPr/>
          </p:nvCxnSpPr>
          <p:spPr>
            <a:xfrm flipH="1">
              <a:off x="978568" y="4764505"/>
              <a:ext cx="926051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FF56D9-A5D4-837F-5DD4-2020EAF4A9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6548" y="596816"/>
              <a:ext cx="0" cy="580398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938" y="642207"/>
            <a:ext cx="2804334" cy="3006161"/>
          </a:xfrm>
          <a:prstGeom prst="rect">
            <a:avLst/>
          </a:prstGeom>
        </p:spPr>
      </p:pic>
      <p:pic>
        <p:nvPicPr>
          <p:cNvPr id="3" name="Picture 2" descr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 title="IguanaTex Bitmap Display">
            <a:extLst>
              <a:ext uri="{FF2B5EF4-FFF2-40B4-BE49-F238E27FC236}">
                <a16:creationId xmlns:a16="http://schemas.microsoft.com/office/drawing/2014/main" id="{C2C5347E-DD98-4F02-B03B-E2DBB78829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99300" y="4554601"/>
            <a:ext cx="321986" cy="375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98BFED-3219-1C56-EFCC-092049B8D100}"/>
              </a:ext>
            </a:extLst>
          </p:cNvPr>
          <p:cNvSpPr/>
          <p:nvPr/>
        </p:nvSpPr>
        <p:spPr>
          <a:xfrm>
            <a:off x="2725510" y="4334191"/>
            <a:ext cx="128337" cy="112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925A5D-0191-B6A6-A3B7-F7528FA62166}"/>
              </a:ext>
            </a:extLst>
          </p:cNvPr>
          <p:cNvSpPr/>
          <p:nvPr/>
        </p:nvSpPr>
        <p:spPr>
          <a:xfrm>
            <a:off x="2210183" y="1660647"/>
            <a:ext cx="3000963" cy="3067874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814A07-2A03-8ACE-33A5-F9A77226B887}"/>
              </a:ext>
            </a:extLst>
          </p:cNvPr>
          <p:cNvSpPr/>
          <p:nvPr/>
        </p:nvSpPr>
        <p:spPr>
          <a:xfrm>
            <a:off x="4125726" y="1661587"/>
            <a:ext cx="128336" cy="1411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`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114115-D8F7-BBAF-D0A1-3FE5DCE5E939}"/>
              </a:ext>
            </a:extLst>
          </p:cNvPr>
          <p:cNvGrpSpPr/>
          <p:nvPr/>
        </p:nvGrpSpPr>
        <p:grpSpPr>
          <a:xfrm rot="19758183">
            <a:off x="8940487" y="4148471"/>
            <a:ext cx="2465459" cy="2091217"/>
            <a:chOff x="8979568" y="3658070"/>
            <a:chExt cx="2465459" cy="209121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4EAB1A-8495-A8A0-2F1F-0AA7D07A0AF5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52E017-2B96-F411-E926-A4D6B31435FE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2497B9C-3F5F-DB72-06F3-DBD2EAB213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FC10B7-97CF-936E-C3FC-7F1901F58983}"/>
              </a:ext>
            </a:extLst>
          </p:cNvPr>
          <p:cNvCxnSpPr/>
          <p:nvPr/>
        </p:nvCxnSpPr>
        <p:spPr>
          <a:xfrm rot="19110117" flipV="1">
            <a:off x="938470" y="1794298"/>
            <a:ext cx="5366807" cy="20565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\documentclass{article}&#10;\usepackage{amsmath,bbm,mathrsfs}&#10;\setlength\parindent{0em}&#10;\usepackage{geometry,color}&#10;\geometry{textwidth=10cm}&#10;\setlength\parskip{1em}&#10;\pagestyle{empty}&#10;\begin{document}&#10;&#10;$\color{yellow}(\sigma,\tau)$&#10;&#10;&#10;\end{document}" title="IguanaTex Bitmap Display">
            <a:extLst>
              <a:ext uri="{FF2B5EF4-FFF2-40B4-BE49-F238E27FC236}">
                <a16:creationId xmlns:a16="http://schemas.microsoft.com/office/drawing/2014/main" id="{735125AC-F698-1A43-A513-E4E6B97494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459574" y="1481917"/>
            <a:ext cx="1069466" cy="4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4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D8918-B241-3ED0-C6CD-ADA48B4BA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9" y="1224839"/>
            <a:ext cx="6476292" cy="4003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E02DF3-85F0-5B99-5996-C5BF4BAD7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858" y="0"/>
            <a:ext cx="2804334" cy="300616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98BFED-3219-1C56-EFCC-092049B8D100}"/>
              </a:ext>
            </a:extLst>
          </p:cNvPr>
          <p:cNvSpPr/>
          <p:nvPr/>
        </p:nvSpPr>
        <p:spPr>
          <a:xfrm>
            <a:off x="2725510" y="4334191"/>
            <a:ext cx="128337" cy="112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925A5D-0191-B6A6-A3B7-F7528FA62166}"/>
              </a:ext>
            </a:extLst>
          </p:cNvPr>
          <p:cNvSpPr/>
          <p:nvPr/>
        </p:nvSpPr>
        <p:spPr>
          <a:xfrm>
            <a:off x="2210183" y="1660647"/>
            <a:ext cx="3000963" cy="3067874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5" name="Picture 4" descr="\documentclass{article}&#10;\usepackage{amsmath,bbm,mathrsfs}&#10;\setlength\parindent{0em}&#10;\usepackage{geometry}&#10;\geometry{textwidth=10cm}&#10;\setlength\parskip{1em}&#10;\pagestyle{empty}&#10;\begin{document}&#10;&#10;Il centro del cerchio di Mohr \`e:&#10;$$&#10;C=(\overline\sigma,0)&#10;$$&#10;dove&#10;$$&#10;\overline\sigma=\frac{\sigma_x+\sigma_y}2&#10;$$&#10;Il raggio del cerchio di Mohr \`e:&#10;$$&#10;R=\sqrt{\left(\frac{\sigma_x-\sigma_y}{2}\right)^2+\tau_{x y}^2}&#10;$$&#10;&#10;\end{document}" title="IguanaTex Bitmap Display">
            <a:extLst>
              <a:ext uri="{FF2B5EF4-FFF2-40B4-BE49-F238E27FC236}">
                <a16:creationId xmlns:a16="http://schemas.microsoft.com/office/drawing/2014/main" id="{8F151BDB-3C78-2370-4232-7BE7D4C3F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11656" y="3428999"/>
            <a:ext cx="4127101" cy="26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7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2C38-4AA1-A928-51A7-3FAA9DB8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1" y="0"/>
            <a:ext cx="10515600" cy="1325563"/>
          </a:xfrm>
        </p:spPr>
        <p:txBody>
          <a:bodyPr/>
          <a:lstStyle/>
          <a:p>
            <a:r>
              <a:rPr lang="en-IT" dirty="0"/>
              <a:t>Tensioni e direzioni principali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575D9-BD80-5513-A611-2E336A5E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1" y="1474370"/>
            <a:ext cx="54483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AD74F-54E1-C7E2-8A8D-D9D5B348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" y="2795170"/>
            <a:ext cx="55245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D7E1E-2297-658F-0670-1C63A3E7A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1" y="3988970"/>
            <a:ext cx="3162300" cy="113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7FC61-A17C-91FA-F357-0FC224FEB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5383630"/>
            <a:ext cx="5892800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033DF-2E22-03C7-6620-03F09D5A8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58" y="3995881"/>
            <a:ext cx="3338763" cy="2478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A5173-0FF6-3855-4660-F9CB0A5B0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222" y="1490456"/>
            <a:ext cx="2937376" cy="2426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261CC1-7DDE-0389-AC8C-38F19B564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1225" y="1529933"/>
            <a:ext cx="3654313" cy="210343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48366EA-A0DE-CD5C-FD95-87EF0FE48464}"/>
              </a:ext>
            </a:extLst>
          </p:cNvPr>
          <p:cNvSpPr/>
          <p:nvPr/>
        </p:nvSpPr>
        <p:spPr>
          <a:xfrm>
            <a:off x="9632498" y="3163521"/>
            <a:ext cx="72415" cy="589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0E4C08-AAF4-3E9E-3092-31F1B225ED36}"/>
              </a:ext>
            </a:extLst>
          </p:cNvPr>
          <p:cNvSpPr/>
          <p:nvPr/>
        </p:nvSpPr>
        <p:spPr>
          <a:xfrm>
            <a:off x="9341719" y="1758897"/>
            <a:ext cx="1693324" cy="1611796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37598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\documentclass{article}&#10;\usepackage{amsmath,bbm,mathrsfs}&#10;\setlength\parindent{0em}&#10;\usepackage{geometry}&#10;\geometry{textwidth=10cm}&#10;\setlength\parskip{1em}&#10;\pagestyle{empty}&#10;\begin{document}&#10;&#10;La tensione tangenziale massima \`e pari al raggio del cerchio di Mohr:&#10;$$&#10;\tau_{\rm max}=\sqrt{\left(\frac{\sigma_x-\sigma_y}{2}\right)^2+\tau_{x y}^2}&#10;$$&#10;&#10;&#10;\end{document}" title="IguanaTex Bitmap Display">
            <a:extLst>
              <a:ext uri="{FF2B5EF4-FFF2-40B4-BE49-F238E27FC236}">
                <a16:creationId xmlns:a16="http://schemas.microsoft.com/office/drawing/2014/main" id="{825F9784-63C3-53A2-1CFF-B363F9BF1C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96673" y="5026527"/>
            <a:ext cx="7188200" cy="12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83BF-7038-70C8-BB57-E45CF91A4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93" y="438776"/>
            <a:ext cx="6476292" cy="4003658"/>
          </a:xfrm>
          <a:prstGeom prst="rect">
            <a:avLst/>
          </a:prstGeom>
        </p:spPr>
      </p:pic>
      <p:pic>
        <p:nvPicPr>
          <p:cNvPr id="10" name="Picture 9" descr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 title="IguanaTex Bitmap Display">
            <a:extLst>
              <a:ext uri="{FF2B5EF4-FFF2-40B4-BE49-F238E27FC236}">
                <a16:creationId xmlns:a16="http://schemas.microsoft.com/office/drawing/2014/main" id="{C874EC0D-E805-A9AD-3034-7D5262AFB5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51174" y="3768538"/>
            <a:ext cx="321986" cy="3756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CF9EF4-AB79-5D84-8FF9-AABB39E6D5F1}"/>
              </a:ext>
            </a:extLst>
          </p:cNvPr>
          <p:cNvSpPr/>
          <p:nvPr/>
        </p:nvSpPr>
        <p:spPr>
          <a:xfrm>
            <a:off x="2677384" y="3548128"/>
            <a:ext cx="128337" cy="1122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5F6ACB-5E2E-55B9-153F-ED44A2B17B44}"/>
              </a:ext>
            </a:extLst>
          </p:cNvPr>
          <p:cNvSpPr/>
          <p:nvPr/>
        </p:nvSpPr>
        <p:spPr>
          <a:xfrm>
            <a:off x="2162057" y="874584"/>
            <a:ext cx="3000963" cy="3067874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8532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5D73-95B2-C917-9D5C-4B91C9CF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Stati di tensione piani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7A06F-8006-BBC6-6D23-D398D92AD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34" y="1377376"/>
            <a:ext cx="3878046" cy="309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19160-DA59-6F2A-7523-CAD824457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376"/>
            <a:ext cx="4012813" cy="4150238"/>
          </a:xfrm>
          <a:prstGeom prst="rect">
            <a:avLst/>
          </a:prstGeom>
        </p:spPr>
      </p:pic>
      <p:pic>
        <p:nvPicPr>
          <p:cNvPr id="9" name="Picture 8" descr="\documentclass{article}&#10;\usepackage{amsmath,bbm,mathrsfs}&#10;\pagestyle{empty}&#10;\begin{document}&#10;&#10;&#10;Il tensore dello sforzo \`e:&#10;$$&#10;\mathbf{T}(P)=\left[\begin{array}{ccc}&#10;\sigma_x &amp; \tau_{y x} &amp; 0 \\&#10;\tau_{x y} &amp; \sigma_y &amp; 0 \\&#10;0 &amp; 0 &amp; 0&#10;\end{array}\right]&#10;$$&#10;&#10;\end{document}" title="IguanaTex Bitmap Display">
            <a:extLst>
              <a:ext uri="{FF2B5EF4-FFF2-40B4-BE49-F238E27FC236}">
                <a16:creationId xmlns:a16="http://schemas.microsoft.com/office/drawing/2014/main" id="{1F493281-DBEB-0DAE-CFA9-20EA75C681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30585" y="1846512"/>
            <a:ext cx="4813210" cy="1237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74041-2051-A4B4-BC42-241FAF14C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189" y="3486714"/>
            <a:ext cx="2804334" cy="300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67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9F63-CF50-D23D-B2E8-B7FA2FAE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27" y="141160"/>
            <a:ext cx="10515600" cy="1122036"/>
          </a:xfrm>
        </p:spPr>
        <p:txBody>
          <a:bodyPr>
            <a:normAutofit fontScale="90000"/>
          </a:bodyPr>
          <a:lstStyle/>
          <a:p>
            <a:r>
              <a:rPr lang="en-IT" dirty="0"/>
              <a:t>Esercizio: teorema di Cauchy per stati tensionali piani </a:t>
            </a:r>
          </a:p>
        </p:txBody>
      </p:sp>
      <p:pic>
        <p:nvPicPr>
          <p:cNvPr id="33" name="Picture 32" descr="\documentclass{article}&#10;\usepackage{amsmath,bbm,mathrsfs}&#10;\setlength\parindent{0em}&#10;\usepackage{geometry}&#10;\geometry{textwidth=10cm}&#10;\setlength\parskip{1em}&#10;\pagestyle{empty}&#10;\begin{document}&#10;&#10;Ripetendo la costruzione adoperata per determinare la trasformazione delle componenti di tensione, si mostri che per uno stato di sforzo piano la forza per unit\`a di area $\mathbf t$ agente sulla faccia obliqua ha componenti cartesiane&#10;$$&#10;\begin{aligned}&#10;&amp;t_x=\sigma_x\cos\theta+\tau_{yx}\sin\theta\\&#10;&amp;t_x=\tau_{yx}\cos\theta+\sigma_y\sin\theta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3DF8A47C-DC47-8386-2FBA-DD078256DA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623759" y="1471108"/>
            <a:ext cx="6283263" cy="1820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B0BB9B-41FC-5C3A-F17E-927CA34925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627" y="2335213"/>
            <a:ext cx="3860800" cy="36195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F4C70B-C7DE-26BF-8C58-8111563CE44B}"/>
              </a:ext>
            </a:extLst>
          </p:cNvPr>
          <p:cNvCxnSpPr/>
          <p:nvPr/>
        </p:nvCxnSpPr>
        <p:spPr>
          <a:xfrm flipV="1">
            <a:off x="2099427" y="2933150"/>
            <a:ext cx="680243" cy="1200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 title="IguanaTex Bitmap Display">
            <a:extLst>
              <a:ext uri="{FF2B5EF4-FFF2-40B4-BE49-F238E27FC236}">
                <a16:creationId xmlns:a16="http://schemas.microsoft.com/office/drawing/2014/main" id="{9B8A6E58-12F8-A07A-8190-1C5C3A0984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779670" y="2705252"/>
            <a:ext cx="101600" cy="1778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9A6033-401E-2193-866D-1E6E6698BF77}"/>
              </a:ext>
            </a:extLst>
          </p:cNvPr>
          <p:cNvCxnSpPr/>
          <p:nvPr/>
        </p:nvCxnSpPr>
        <p:spPr>
          <a:xfrm flipV="1">
            <a:off x="3589739" y="4962476"/>
            <a:ext cx="680243" cy="1200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 title="IguanaTex Bitmap Display">
            <a:extLst>
              <a:ext uri="{FF2B5EF4-FFF2-40B4-BE49-F238E27FC236}">
                <a16:creationId xmlns:a16="http://schemas.microsoft.com/office/drawing/2014/main" id="{4763DD09-0DF0-B731-055A-095A51C894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269982" y="4752008"/>
            <a:ext cx="101600" cy="177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C15EAD-F6B1-D6A7-EB0A-D0A92B087C6A}"/>
              </a:ext>
            </a:extLst>
          </p:cNvPr>
          <p:cNvCxnSpPr>
            <a:cxnSpLocks/>
          </p:cNvCxnSpPr>
          <p:nvPr/>
        </p:nvCxnSpPr>
        <p:spPr>
          <a:xfrm>
            <a:off x="3589739" y="6162626"/>
            <a:ext cx="7818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0C717E-6F92-7AC3-45B5-5CE3A8B28523}"/>
              </a:ext>
            </a:extLst>
          </p:cNvPr>
          <p:cNvCxnSpPr>
            <a:cxnSpLocks/>
          </p:cNvCxnSpPr>
          <p:nvPr/>
        </p:nvCxnSpPr>
        <p:spPr>
          <a:xfrm flipV="1">
            <a:off x="3589739" y="4929808"/>
            <a:ext cx="0" cy="1232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\documentclass{article}&#10;\usepackage{amsmath,bbm,mathrsfs}&#10;\setlength\parindent{0em}&#10;\usepackage{geometry,color}&#10;\geometry{textwidth=10cm}&#10;\setlength\parskip{1em}&#10;\pagestyle{empty}&#10;\begin{document}&#10;&#10;$\color{red}t_x$&#10;&#10;&#10;\end{document}" title="IguanaTex Bitmap Display">
            <a:extLst>
              <a:ext uri="{FF2B5EF4-FFF2-40B4-BE49-F238E27FC236}">
                <a16:creationId xmlns:a16="http://schemas.microsoft.com/office/drawing/2014/main" id="{E29F8701-2D94-68EA-3092-B378DFE2BA5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469064" y="6061026"/>
            <a:ext cx="203200" cy="203200"/>
          </a:xfrm>
          <a:prstGeom prst="rect">
            <a:avLst/>
          </a:prstGeom>
        </p:spPr>
      </p:pic>
      <p:pic>
        <p:nvPicPr>
          <p:cNvPr id="36" name="Picture 35" descr="\documentclass{article}&#10;\usepackage{amsmath,bbm,mathrsfs}&#10;\setlength\parindent{0em}&#10;\usepackage{geometry,color}&#10;\geometry{textwidth=10cm}&#10;\setlength\parskip{1em}&#10;\pagestyle{empty}&#10;\begin{document}&#10;&#10;$\color{red}t_y$&#10;&#10;&#10;\end{document}" title="IguanaTex Bitmap Display">
            <a:extLst>
              <a:ext uri="{FF2B5EF4-FFF2-40B4-BE49-F238E27FC236}">
                <a16:creationId xmlns:a16="http://schemas.microsoft.com/office/drawing/2014/main" id="{6461DAF9-DBEE-171C-9C3F-D8073C295F7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88139" y="4692436"/>
            <a:ext cx="203200" cy="228600"/>
          </a:xfrm>
          <a:prstGeom prst="rect">
            <a:avLst/>
          </a:prstGeom>
        </p:spPr>
      </p:pic>
      <p:pic>
        <p:nvPicPr>
          <p:cNvPr id="40" name="Picture 39" descr="\documentclass{article}&#10;\usepackage{amsmath,bbm,mathrsfs}&#10;\setlength\parindent{0em}&#10;\usepackage{geometry}&#10;\geometry{textwidth=10cm}&#10;\setlength\parskip{1em}&#10;\pagestyle{empty}&#10;\begin{document}&#10;&#10;&#10;Si osservi poi che $\cos\theta$ e $\sin\theta$ sono le componenti cartesiane di $\mathbf n$, sicch\'e:&#10;$$&#10;\begin{aligned}&#10;&amp;t_x=\sigma_xn_x+\tau_{yx}n_y\\&#10;&amp;t_x=\tau_{yx}n_x+\sigma_yn_y&#10;\end{aligned}&#10;$$&#10;Ne segue che&#10;$$&#10;\mathbf t=\mathbf T\mathbf n&#10;$$&#10;dove $\mathbf T$ \`e il tensore dello sforzo.&#10;&#10;&#10;\end{document}" title="IguanaTex Bitmap Display">
            <a:extLst>
              <a:ext uri="{FF2B5EF4-FFF2-40B4-BE49-F238E27FC236}">
                <a16:creationId xmlns:a16="http://schemas.microsoft.com/office/drawing/2014/main" id="{749B4912-9FCA-EC66-1195-1D0EDF781D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23758" y="3796528"/>
            <a:ext cx="6283263" cy="20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C96F-8961-8ADC-8BF7-4C2B8728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Motivazione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89BB4-93B1-97C0-3B30-AA2A95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78434"/>
            <a:ext cx="7772400" cy="37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8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02A6B-FC84-65B5-4614-B52C9FA77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9415"/>
            <a:ext cx="10515600" cy="3056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BA405-973C-2EA4-27C1-BFBB0519A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68" y="3900196"/>
            <a:ext cx="10299032" cy="26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2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190C-C2B9-3585-45F1-00E83758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Cambiamento di riferimento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3F3B2-AAB4-69D0-7BE1-BB0AB48FF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17" y="2011092"/>
            <a:ext cx="3352800" cy="359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E9DF0-965D-03E8-F39B-BC4934258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46" y="2011092"/>
            <a:ext cx="3327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7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E100-4E09-BBFB-596D-54FD8B83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Equilibrio di un elemento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CA632-CFF2-C2A7-AA66-3B4C20E5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996" y="1984917"/>
            <a:ext cx="6870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CEA547-85B2-921C-46B0-CA2CCC9C8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9" y="492358"/>
            <a:ext cx="3759200" cy="3263900"/>
          </a:xfrm>
          <a:prstGeom prst="rect">
            <a:avLst/>
          </a:prstGeom>
        </p:spPr>
      </p:pic>
      <p:pic>
        <p:nvPicPr>
          <p:cNvPr id="8" name="Picture 7" descr="\documentclass{article}&#10;\usepackage{amsmath,bbm,mathrsfs}&#10;\setlength\parindent{0em}&#10;\usepackage{geometry}&#10;\geometry{textwidth=10cm}&#10;\setlength\parskip{1em}&#10;\pagestyle{empty}&#10;\begin{document}&#10;&#10;$$&#10;\begin{aligned}&#10;+\nearrow \Sigma F_{x^{\prime}}=0 ; \quad \sigma_{x^{\prime}} \Delta A &amp; -\left(\tau_{x y} \Delta A \sin \theta\right) \cos \theta-\left(\sigma_y \Delta A \sin \theta\right) \sin \theta \\&#10;&amp; -\left(\tau_{x y} \Delta A \cos \theta\right) \sin \theta-\left(\sigma_x \Delta A \cos \theta\right) \cos \theta=0&#10;\end{aligned}&#10;$$&#10;&#10;$$&#10;\sigma_{x^{\prime}}=\sigma_x \cos ^2 \theta+\sigma_y \sin ^2 \theta+\tau_{x y}(2 \sin \theta \cos \theta)&#10;$$&#10;&#10;$$&#10;\begin{array}{r}&#10;+\nwarrow \Sigma F_{y^{\prime}}=0 ; \quad \tau_{x^{\prime} y^{\prime}} \Delta A+\left(\tau_{x y} \Delta A \sin \theta\right) \sin \theta-\left(\sigma_y \Delta A \sin \theta\right) \cos \theta \\&#10;-\left(\tau_{x y} \Delta A \cos \theta\right) \cos \theta+\left(\sigma_x \Delta A \cos \theta\right) \sin \theta=0&#10;\end{array}&#10;$$&#10;&#10;$$&#10;\tau_{x^{\prime} y^{\prime}}=\left(\sigma_y-\sigma_x\right) \sin \theta \cos \theta+\tau_{x y}\left(\cos ^2 \theta-\sin ^2 \theta\right)&#10;$$&#10;&#10;&#10;\end{document}" title="IguanaTex Bitmap Display">
            <a:extLst>
              <a:ext uri="{FF2B5EF4-FFF2-40B4-BE49-F238E27FC236}">
                <a16:creationId xmlns:a16="http://schemas.microsoft.com/office/drawing/2014/main" id="{5ECD2DA0-13C2-A40C-1DFC-960C7BF75D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362605" y="376664"/>
            <a:ext cx="7747000" cy="4064000"/>
          </a:xfrm>
          <a:prstGeom prst="rect">
            <a:avLst/>
          </a:prstGeom>
        </p:spPr>
      </p:pic>
      <p:pic>
        <p:nvPicPr>
          <p:cNvPr id="10" name="Picture 9" descr="\documentclass{article}&#10;\usepackage{amsmath,bbm,mathrsfs}&#10;\setlength\parindent{0em}&#10;\usepackage{geometry}&#10;\geometry{textwidth=10cm}&#10;\setlength\parskip{1em}&#10;\pagestyle{empty}&#10;\begin{document}&#10;&#10;$\sin 2 \theta=2 \sin \theta \cos \theta$&#10;&#10;&#10;\end{document}" title="IguanaTex Bitmap Display">
            <a:extLst>
              <a:ext uri="{FF2B5EF4-FFF2-40B4-BE49-F238E27FC236}">
                <a16:creationId xmlns:a16="http://schemas.microsoft.com/office/drawing/2014/main" id="{368EF3F7-9252-9127-F241-272B4F7C6C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1014" y="5022230"/>
            <a:ext cx="2133600" cy="177800"/>
          </a:xfrm>
          <a:prstGeom prst="rect">
            <a:avLst/>
          </a:prstGeom>
        </p:spPr>
      </p:pic>
      <p:pic>
        <p:nvPicPr>
          <p:cNvPr id="12" name="Picture 11" descr="\documentclass{article}&#10;\usepackage{amsmath,bbm,mathrsfs}&#10;\setlength\parindent{0em}&#10;\usepackage{geometry}&#10;\geometry{textwidth=10cm}&#10;\setlength\parskip{1em}&#10;\pagestyle{empty}&#10;\begin{document}&#10;&#10;&#10;$\sin ^2 \theta=(1-\cos 2 \theta) / 2$&#10;&#10;\end{document}" title="IguanaTex Bitmap Display">
            <a:extLst>
              <a:ext uri="{FF2B5EF4-FFF2-40B4-BE49-F238E27FC236}">
                <a16:creationId xmlns:a16="http://schemas.microsoft.com/office/drawing/2014/main" id="{5B8818FD-D2A6-CD46-0D38-8D319DCBCB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1014" y="5490736"/>
            <a:ext cx="24384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,bbm,mathrsfs}&#10;\setlength\parindent{0em}&#10;\usepackage{geometry}&#10;\geometry{textwidth=10cm}&#10;\setlength\parskip{1em}&#10;\pagestyle{empty}&#10;\begin{document}&#10;&#10;$&#10;\cos ^2 \theta=(1+\cos 2 \theta) / 2&#10;$&#10;&#10;&#10;\end{document}" title="IguanaTex Bitmap Display">
            <a:extLst>
              <a:ext uri="{FF2B5EF4-FFF2-40B4-BE49-F238E27FC236}">
                <a16:creationId xmlns:a16="http://schemas.microsoft.com/office/drawing/2014/main" id="{40829120-30C9-4ABC-B501-62A1012154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91014" y="6086242"/>
            <a:ext cx="2463800" cy="279400"/>
          </a:xfrm>
          <a:prstGeom prst="rect">
            <a:avLst/>
          </a:prstGeom>
        </p:spPr>
      </p:pic>
      <p:pic>
        <p:nvPicPr>
          <p:cNvPr id="16" name="Picture 15" descr="\documentclass{article}&#10;\usepackage{amsmath,bbm,mathrsfs}&#10;\setlength\parindent{0em}&#10;\usepackage{geometry}&#10;\geometry{textwidth=10cm}&#10;\setlength\parskip{1em}&#10;\pagestyle{empty}&#10;\begin{document}&#10;&#10;$$&#10;\begin{aligned}&#10;\sigma_{x^{\prime}} &amp; =\frac{\sigma_x+\sigma_y}{2}+\frac{\sigma_x-\sigma_y}{2} \cos 2 \theta+\tau_{x y} \sin 2 \theta \\&#10;\tau_{x^{\prime} y^{\prime}} &amp; =-\frac{\sigma_x-\sigma_y}{2} \sin 2 \theta+\tau_{x y} \cos 2 \theta&#10;\end{aligned}&#10;$$&#10;&#10;&#10;\end{document}" title="IguanaTex Bitmap Display">
            <a:extLst>
              <a:ext uri="{FF2B5EF4-FFF2-40B4-BE49-F238E27FC236}">
                <a16:creationId xmlns:a16="http://schemas.microsoft.com/office/drawing/2014/main" id="{260D6562-AEA5-884E-0C00-284F804323F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772305" y="4944636"/>
            <a:ext cx="4927600" cy="1092200"/>
          </a:xfrm>
          <a:prstGeom prst="rect">
            <a:avLst/>
          </a:prstGeom>
        </p:spPr>
      </p:pic>
      <p:pic>
        <p:nvPicPr>
          <p:cNvPr id="20" name="Picture 19" descr="\documentclass{article}&#10;\usepackage{amsmath,bbm,mathrsfs}&#10;\setlength\parindent{0em}&#10;\usepackage{geometry}&#10;\geometry{textwidth=10cm}&#10;\setlength\parskip{1em}&#10;\pagestyle{empty}&#10;\begin{document}&#10;&#10;$$&#10;\sigma_{y^{\prime}}=\frac{\sigma_x+\sigma_y}{2}-\frac{\sigma_x-\sigma_y}{2} \cos 2 \theta-\tau_{x y} \sin 2 \theta&#10;$$&#10;&#10;&#10;\end{document}" title="IguanaTex Bitmap Display">
            <a:extLst>
              <a:ext uri="{FF2B5EF4-FFF2-40B4-BE49-F238E27FC236}">
                <a16:creationId xmlns:a16="http://schemas.microsoft.com/office/drawing/2014/main" id="{54B08A1B-906B-E863-B66A-F16E4F5CA78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929971" y="6316236"/>
            <a:ext cx="4775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D6C3-3C1B-AC0F-DF3A-F735C1B4C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Circonferenza di Mohr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FD4C0-78F1-00CA-8BE8-77692DB79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8" y="1690688"/>
            <a:ext cx="6465251" cy="43576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0E3A80-CBD5-03AB-A347-1012538E535D}"/>
              </a:ext>
            </a:extLst>
          </p:cNvPr>
          <p:cNvSpPr/>
          <p:nvPr/>
        </p:nvSpPr>
        <p:spPr>
          <a:xfrm rot="19642116">
            <a:off x="8979568" y="4112992"/>
            <a:ext cx="1588168" cy="1636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74EB1D-0891-188E-0994-172A06EE5255}"/>
              </a:ext>
            </a:extLst>
          </p:cNvPr>
          <p:cNvCxnSpPr>
            <a:cxnSpLocks/>
          </p:cNvCxnSpPr>
          <p:nvPr/>
        </p:nvCxnSpPr>
        <p:spPr>
          <a:xfrm flipV="1">
            <a:off x="10647947" y="3851840"/>
            <a:ext cx="838200" cy="5338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AC602-08FE-B406-1182-DC058F637372}"/>
              </a:ext>
            </a:extLst>
          </p:cNvPr>
          <p:cNvCxnSpPr>
            <a:cxnSpLocks/>
          </p:cNvCxnSpPr>
          <p:nvPr/>
        </p:nvCxnSpPr>
        <p:spPr>
          <a:xfrm flipH="1" flipV="1">
            <a:off x="10190747" y="3658070"/>
            <a:ext cx="457200" cy="7138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0EC6F-E4F2-0E85-3976-9CB75EDA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66" y="0"/>
            <a:ext cx="2804334" cy="300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85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B5A5-3AE6-A3F0-0E9B-594F746C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8784D-8B29-69C6-871A-6CC535C83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527F8-38CE-0041-7248-0C251965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916" y="995133"/>
            <a:ext cx="2804334" cy="3006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09A4B-0834-3835-78A0-8E398F5B5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69" y="1141261"/>
            <a:ext cx="6796979" cy="45754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27E7B0-9839-28AE-617E-B74109E8D088}"/>
              </a:ext>
            </a:extLst>
          </p:cNvPr>
          <p:cNvCxnSpPr/>
          <p:nvPr/>
        </p:nvCxnSpPr>
        <p:spPr>
          <a:xfrm flipH="1">
            <a:off x="978568" y="4764505"/>
            <a:ext cx="92605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FDC942-3813-6FD1-34C3-82A27405624D}"/>
              </a:ext>
            </a:extLst>
          </p:cNvPr>
          <p:cNvGrpSpPr/>
          <p:nvPr/>
        </p:nvGrpSpPr>
        <p:grpSpPr>
          <a:xfrm rot="1947626">
            <a:off x="9334319" y="4067394"/>
            <a:ext cx="2465459" cy="2091217"/>
            <a:chOff x="8979568" y="3658070"/>
            <a:chExt cx="2465459" cy="20912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EDA0CF-CDF1-48D9-BF4D-28C945B9964F}"/>
                </a:ext>
              </a:extLst>
            </p:cNvPr>
            <p:cNvSpPr/>
            <p:nvPr/>
          </p:nvSpPr>
          <p:spPr>
            <a:xfrm rot="19642116">
              <a:off x="8979568" y="4112992"/>
              <a:ext cx="1588168" cy="1636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46898A4-72C0-385F-0E7A-E1576CAED38B}"/>
                </a:ext>
              </a:extLst>
            </p:cNvPr>
            <p:cNvCxnSpPr>
              <a:cxnSpLocks/>
            </p:cNvCxnSpPr>
            <p:nvPr/>
          </p:nvCxnSpPr>
          <p:spPr>
            <a:xfrm rot="19706504" flipV="1">
              <a:off x="10580986" y="4148743"/>
              <a:ext cx="864041" cy="1172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4B45C9-91BF-BA1C-26B5-FDF338A4BD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0747" y="3658070"/>
              <a:ext cx="457200" cy="71387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9818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"/>
  <p:tag name="ORIGINALWIDTH" val="210"/>
  <p:tag name="OUTPUTTYPE" val="PDF"/>
  <p:tag name="IGUANATEXVERSION" val="160"/>
  <p:tag name="LATEXADDIN" val="\documentclass{article}&#10;\usepackage{amsmath,bbm,mathrsfs}&#10;\pagestyle{empty}&#10;\begin{document}&#10;&#10;&#10;Il tensore dello sforzo \`e:&#10;$$&#10;\mathbf{T}(P)=\left[\begin{array}{ccc}&#10;\sigma_x &amp; \tau_{y x} &amp; 0 \\&#10;\tau_{x y} &amp; \sigma_y &amp; 0 \\&#10;0 &amp; 0 &amp; 0&#10;\end{array}\right]&#10;$$&#10;&#10;\end{document}"/>
  <p:tag name="IGUANATEXSIZE" val="20"/>
  <p:tag name="IGUANATEXCURSOR" val="19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6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/>
  <p:tag name="IGUANATEXSIZE" val="20"/>
  <p:tag name="IGUANATEXCURSOR" val="21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6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/>
  <p:tag name="IGUANATEXSIZE" val="20"/>
  <p:tag name="IGUANATEXCURSOR" val="21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6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/>
  <p:tag name="IGUANATEXSIZE" val="20"/>
  <p:tag name="IGUANATEXCURSOR" val="21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6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/>
  <p:tag name="IGUANATEXSIZE" val="20"/>
  <p:tag name="IGUANATEXCURSOR" val="21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2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yellow}(\sigma,\tau)$&#10;&#10;&#10;\end{document}"/>
  <p:tag name="IGUANATEXSIZE" val="20"/>
  <p:tag name="IGUANATEXCURSOR" val="21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"/>
  <p:tag name="ORIGINALWIDTH" val="198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Il centro del cerchio di Mohr \`e:&#10;$$&#10;C=(\overline\sigma,0)&#10;$$&#10;dove&#10;$$&#10;\overline\sigma=\frac{\sigma_x+\sigma_y}2&#10;$$&#10;Il raggio del cerchio di Mohr \`e:&#10;$$&#10;R=\sqrt{\left(\frac{\sigma_x-\sigma_y}{2}\right)^2+\tau_{x y}^2}&#10;$$&#10;&#10;\end{document}"/>
  <p:tag name="IGUANATEXSIZE" val="20"/>
  <p:tag name="IGUANATEXCURSOR" val="41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La tensione tangenziale massima \`e pari al raggio del cerchio di Mohr:&#10;$$&#10;\tau_{\rm max}=\sqrt{\left(\frac{\sigma_x-\sigma_y}{2}\right)^2+\tau_{x y}^2}&#10;$$&#10;&#10;&#10;\end{document}"/>
  <p:tag name="IGUANATEXSIZE" val="20"/>
  <p:tag name="IGUANATEXCURSOR" val="28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6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/>
  <p:tag name="IGUANATEXSIZE" val="20"/>
  <p:tag name="IGUANATEXCURSOR" val="21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Ripetendo la costruzione adoperata per determinare la trasformazione delle componenti di tensione, si mostri che per uno stato di sforzo piano la forza per unit\`a di area $\mathbf t$ agente sulla faccia obliqua ha componenti cartesiane&#10;$$&#10;\begin{aligned}&#10;&amp;t_x=\sigma_x\cos\theta+\tau_{yx}\sin\theta\\&#10;&amp;t_x=\tau_{yx}\cos\theta+\sigma_y\sin\theta&#10;\end{aligned}&#10;$$&#10;&#10;&#10;\end{document}"/>
  <p:tag name="IGUANATEXSIZE" val="20"/>
  <p:tag name="IGUANATEXCURSOR" val="42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/>
  <p:tag name="IGUANATEXSIZE" val="20"/>
  <p:tag name="IGUANATEXCURSOR" val="110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"/>
  <p:tag name="ORIGINALWIDTH" val="305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$&#10;\begin{aligned}&#10;+\nearrow \Sigma F_{x^{\prime}}=0 ; \quad \sigma_{x^{\prime}} \Delta A &amp; -\left(\tau_{x y} \Delta A \sin \theta\right) \cos \theta-\left(\sigma_y \Delta A \sin \theta\right) \sin \theta \\&#10;&amp; -\left(\tau_{x y} \Delta A \cos \theta\right) \sin \theta-\left(\sigma_x \Delta A \cos \theta\right) \cos \theta=0&#10;\end{aligned}&#10;$$&#10;&#10;$$&#10;\sigma_{x^{\prime}}=\sigma_x \cos ^2 \theta+\sigma_y \sin ^2 \theta+\tau_{x y}(2 \sin \theta \cos \theta)&#10;$$&#10;&#10;$$&#10;\begin{array}{r}&#10;+\nwarrow \Sigma F_{y^{\prime}}=0 ; \quad \tau_{x^{\prime} y^{\prime}} \Delta A+\left(\tau_{x y} \Delta A \sin \theta\right) \sin \theta-\left(\sigma_y \Delta A \sin \theta\right) \cos \theta \\&#10;-\left(\tau_{x y} \Delta A \cos \theta\right) \cos \theta+\left(\sigma_x \Delta A \cos \theta\right) \sin \theta=0&#10;\end{array}&#10;$$&#10;&#10;$$&#10;\tau_{x^{\prime} y^{\prime}}=\left(\sigma_y-\sigma_x\right) \sin \theta \cos \theta+\tau_{x y}\left(\cos ^2 \theta-\sin ^2 \theta\right)&#10;$$&#10;&#10;&#10;\end{document}"/>
  <p:tag name="IGUANATEXSIZE" val="20"/>
  <p:tag name="IGUANATEXCURSOR" val="113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\mathbf t$&#10;&#10;&#10;\end{document}"/>
  <p:tag name="IGUANATEXSIZE" val="20"/>
  <p:tag name="IGUANATEXCURSOR" val="110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8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t_x$&#10;&#10;&#10;\end{document}"/>
  <p:tag name="IGUANATEXSIZE" val="20"/>
  <p:tag name="IGUANATEXCURSOR" val="21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8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$\color{red}t_y$&#10;&#10;&#10;\end{document}"/>
  <p:tag name="IGUANATEXSIZE" val="20"/>
  <p:tag name="IGUANATEXCURSOR" val="21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"/>
  <p:tag name="ORIGINALWIDTH" val="283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Si osservi poi che $\cos\theta$ e $\sin\theta$ sono le componenti cartesiane di $\mathbf n$, sicch\'e:&#10;$$&#10;\begin{aligned}&#10;&amp;t_x=\sigma_xn_x+\tau_{yx}n_y\\&#10;&amp;t_x=\tau_{yx}n_x+\sigma_yn_y&#10;\end{aligned}&#10;$$&#10;Ne segue che&#10;$$&#10;\mathbf t=\mathbf T\mathbf n&#10;$$&#10;dove $\mathbf T$ \`e il tensore dello sforzo.&#10;&#10;&#10;\end{document}"/>
  <p:tag name="IGUANATEXSIZE" val="20"/>
  <p:tag name="IGUANATEXCURSOR" val="487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4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\sin 2 \theta=2 \sin \theta \cos \theta$&#10;&#10;&#10;\end{document}"/>
  <p:tag name="IGUANATEXSIZE" val="20"/>
  <p:tag name="IGUANATEXCURSOR" val="233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6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&#10;$\sin ^2 \theta=(1-\cos 2 \theta) / 2$&#10;&#10;\end{document}"/>
  <p:tag name="IGUANATEXSIZE" val="20"/>
  <p:tag name="IGUANATEXCURSOR" val="231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7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&#10;\cos ^2 \theta=(1+\cos 2 \theta) / 2&#10;$&#10;&#10;&#10;\end{document}"/>
  <p:tag name="IGUANATEXSIZE" val="20"/>
  <p:tag name="IGUANATEXCURSOR" val="23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194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$&#10;\begin{aligned}&#10;\sigma_{x^{\prime}} &amp; =\frac{\sigma_x+\sigma_y}{2}+\frac{\sigma_x-\sigma_y}{2} \cos 2 \theta+\tau_{x y} \sin 2 \theta \\&#10;\tau_{x^{\prime} y^{\prime}} &amp; =-\frac{\sigma_x-\sigma_y}{2} \sin 2 \theta+\tau_{x y} \cos 2 \theta&#10;\end{aligned}&#10;$$&#10;&#10;&#10;\end{document}"/>
  <p:tag name="IGUANATEXSIZE" val="20"/>
  <p:tag name="IGUANATEXCURSOR" val="448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88"/>
  <p:tag name="OUTPUTTYPE" val="PDF"/>
  <p:tag name="IGUANATEXVERSION" val="160"/>
  <p:tag name="LATEXADDIN" val="\documentclass{article}&#10;\usepackage{amsmath,bbm,mathrsfs}&#10;\setlength\parindent{0em}&#10;\usepackage{geometry}&#10;\geometry{textwidth=10cm}&#10;\setlength\parskip{1em}&#10;\pagestyle{empty}&#10;\begin{document}&#10;&#10;$$&#10;\sigma_{y^{\prime}}=\frac{\sigma_x+\sigma_y}{2}-\frac{\sigma_x-\sigma_y}{2} \cos 2 \theta-\tau_{x y} \sin 2 \theta&#10;$$&#10;&#10;&#10;\end{document}"/>
  <p:tag name="IGUANATEXSIZE" val="20"/>
  <p:tag name="IGUANATEXCURSOR" val="31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6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/>
  <p:tag name="IGUANATEXSIZE" val="20"/>
  <p:tag name="IGUANATEXCURSOR" val="21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6"/>
  <p:tag name="OUTPUTTYPE" val="PDF"/>
  <p:tag name="IGUANATEXVERSION" val="160"/>
  <p:tag name="LATEXADDIN" val="\documentclass{article}&#10;\usepackage{amsmath,bbm,mathrsfs}&#10;\setlength\parindent{0em}&#10;\usepackage{geometry,color}&#10;\geometry{textwidth=10cm}&#10;\setlength\parskip{1em}&#10;\pagestyle{empty}&#10;\begin{document}&#10;&#10;&#10;\color{red}&#10;P&#10;&#10;\end{document}"/>
  <p:tag name="IGUANATEXSIZE" val="20"/>
  <p:tag name="IGUANATEXCURSOR" val="212"/>
  <p:tag name="TRANSPARENCY" val="True"/>
  <p:tag name="LATEXENGINEID" val="0"/>
  <p:tag name="TEMPFOLDER" val="/private/var/folders/bl/qr6kzqqj6dq26b3546l3vykm0000gn/T/com.microsoft.Powerpoint/TemporaryItems/"/>
  <p:tag name="LATEXFORMHEIGHT" val="426,65"/>
  <p:tag name="LATEXFORMWIDTH" val="513,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36</Words>
  <Application>Microsoft Macintosh PowerPoint</Application>
  <PresentationFormat>Widescreen</PresentationFormat>
  <Paragraphs>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Trasformazione delle tensioni e cerchi di Mohr</vt:lpstr>
      <vt:lpstr>Stati di tensione piani</vt:lpstr>
      <vt:lpstr>Motivazione</vt:lpstr>
      <vt:lpstr>PowerPoint Presentation</vt:lpstr>
      <vt:lpstr>Cambiamento di riferimento</vt:lpstr>
      <vt:lpstr>Equilibrio di un elemento</vt:lpstr>
      <vt:lpstr>PowerPoint Presentation</vt:lpstr>
      <vt:lpstr>Circonferenza di Mohr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Tensioni e direzioni principali</vt:lpstr>
      <vt:lpstr>PowerPoint Presentation</vt:lpstr>
      <vt:lpstr>Esercizio: teorema di Cauchy per stati tensionali piani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Trasformazione delle tensioni</dc:title>
  <dc:creator>Giuseppe Tomassetti</dc:creator>
  <cp:lastModifiedBy>Giuseppe Tomassetti</cp:lastModifiedBy>
  <cp:revision>10</cp:revision>
  <dcterms:created xsi:type="dcterms:W3CDTF">2023-09-07T19:18:13Z</dcterms:created>
  <dcterms:modified xsi:type="dcterms:W3CDTF">2023-09-08T08:52:50Z</dcterms:modified>
</cp:coreProperties>
</file>